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a189c4affe74cd0" /><Relationship Type="http://schemas.openxmlformats.org/officeDocument/2006/relationships/extended-properties" Target="/docProps/app.xml" Id="Ra28817ad449d4613" /><Relationship Type="http://schemas.openxmlformats.org/officeDocument/2006/relationships/officeDocument" Target="/ppt/presentation.xml" Id="Rbc42557c8a4d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12dca00384d19"/>
  </p:sldMasterIdLst>
  <p:notesMasterIdLst>
    <p:notesMasterId xmlns:r="http://schemas.openxmlformats.org/officeDocument/2006/relationships" r:id="R972911b8c19a4eb4"/>
  </p:notesMasterIdLst>
  <p:sldIdLst>
    <p:sldId xmlns:r="http://schemas.openxmlformats.org/officeDocument/2006/relationships" id="256" r:id="R49075ef72ba643e9"/>
    <p:sldId xmlns:r="http://schemas.openxmlformats.org/officeDocument/2006/relationships" id="257" r:id="R1f87b3bb29014b03"/>
    <p:sldId xmlns:r="http://schemas.openxmlformats.org/officeDocument/2006/relationships" id="258" r:id="R8b4b3634dbe74e95"/>
    <p:sldId xmlns:r="http://schemas.openxmlformats.org/officeDocument/2006/relationships" id="259" r:id="Rf255a57c9622465f"/>
    <p:sldId xmlns:r="http://schemas.openxmlformats.org/officeDocument/2006/relationships" id="260" r:id="R4e31babc29124742"/>
    <p:sldId xmlns:r="http://schemas.openxmlformats.org/officeDocument/2006/relationships" id="261" r:id="Rd2be7a7d4bc54158"/>
    <p:sldId xmlns:r="http://schemas.openxmlformats.org/officeDocument/2006/relationships" id="262" r:id="R7e42f93d43544ddc"/>
    <p:sldId xmlns:r="http://schemas.openxmlformats.org/officeDocument/2006/relationships" id="263" r:id="R2802fdadf1714f7f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12dca00384d19" /><Relationship Type="http://schemas.openxmlformats.org/officeDocument/2006/relationships/theme" Target="/ppt/theme/theme1.xml" Id="R26f27807df4d4c89" /><Relationship Type="http://schemas.openxmlformats.org/officeDocument/2006/relationships/notesMaster" Target="/ppt/notesMasters/notesMaster1.xml" Id="R972911b8c19a4eb4" /><Relationship Type="http://schemas.openxmlformats.org/officeDocument/2006/relationships/presProps" Target="/ppt/presProps.xml" Id="R41667fae90bd40d6" /><Relationship Type="http://schemas.openxmlformats.org/officeDocument/2006/relationships/viewProps" Target="/ppt/viewProps.xml" Id="Raa49118c0c3247ed" /><Relationship Type="http://schemas.openxmlformats.org/officeDocument/2006/relationships/tableStyles" Target="/ppt/tableStyles.xml" Id="R2748116c585d4e61" /><Relationship Type="http://schemas.openxmlformats.org/officeDocument/2006/relationships/slide" Target="/ppt/slides/slide1.xml" Id="R49075ef72ba643e9" /><Relationship Type="http://schemas.openxmlformats.org/officeDocument/2006/relationships/slide" Target="/ppt/slides/slide2.xml" Id="R1f87b3bb29014b03" /><Relationship Type="http://schemas.openxmlformats.org/officeDocument/2006/relationships/slide" Target="/ppt/slides/slide3.xml" Id="R8b4b3634dbe74e95" /><Relationship Type="http://schemas.openxmlformats.org/officeDocument/2006/relationships/slide" Target="/ppt/slides/slide4.xml" Id="Rf255a57c9622465f" /><Relationship Type="http://schemas.openxmlformats.org/officeDocument/2006/relationships/slide" Target="/ppt/slides/slide5.xml" Id="R4e31babc29124742" /><Relationship Type="http://schemas.openxmlformats.org/officeDocument/2006/relationships/slide" Target="/ppt/slides/slide6.xml" Id="Rd2be7a7d4bc54158" /><Relationship Type="http://schemas.openxmlformats.org/officeDocument/2006/relationships/slide" Target="/ppt/slides/slide7.xml" Id="R7e42f93d43544ddc" /><Relationship Type="http://schemas.openxmlformats.org/officeDocument/2006/relationships/slide" Target="/ppt/slides/slide8.xml" Id="R2802fdadf1714f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b5d6c60eab464a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f07f8c87be34709" /><Relationship Type="http://schemas.openxmlformats.org/officeDocument/2006/relationships/notesMaster" Target="/ppt/notesMasters/notesMaster1.xml" Id="Ra9bf159c1cf743cb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9a8ec0a685b84e7b" /><Relationship Type="http://schemas.openxmlformats.org/officeDocument/2006/relationships/notesMaster" Target="/ppt/notesMasters/notesMaster1.xml" Id="R85dfbf21393a493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50990dad7404825" /><Relationship Type="http://schemas.openxmlformats.org/officeDocument/2006/relationships/notesMaster" Target="/ppt/notesMasters/notesMaster1.xml" Id="R9433e2db927b4dc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eae017381da4102" /><Relationship Type="http://schemas.openxmlformats.org/officeDocument/2006/relationships/notesMaster" Target="/ppt/notesMasters/notesMaster1.xml" Id="R520a39d6e56740d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003d0c682fe14afe" /><Relationship Type="http://schemas.openxmlformats.org/officeDocument/2006/relationships/notesMaster" Target="/ppt/notesMasters/notesMaster1.xml" Id="Re61009d767884ba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a149c77b5a0444fe" /><Relationship Type="http://schemas.openxmlformats.org/officeDocument/2006/relationships/notesMaster" Target="/ppt/notesMasters/notesMaster1.xml" Id="Read109657beb4df8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66d5475055a84b4d" /><Relationship Type="http://schemas.openxmlformats.org/officeDocument/2006/relationships/notesMaster" Target="/ppt/notesMasters/notesMaster1.xml" Id="R433a47787a4f4ae0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42a282ed06944a8e" /><Relationship Type="http://schemas.openxmlformats.org/officeDocument/2006/relationships/notesMaster" Target="/ppt/notesMasters/notesMaster1.xml" Id="Ra00e221f73cd485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0c5467ba14bb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4a55694052e14de8" /><Relationship Type="http://schemas.openxmlformats.org/officeDocument/2006/relationships/slideLayout" Target="/ppt/slideLayouts/slideLayout2.xml" Id="Rb0af01f4a161435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f01f4a161435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98ca38db7ec47d3" /><Relationship Type="http://schemas.openxmlformats.org/officeDocument/2006/relationships/notesSlide" Target="/ppt/notesSlides/notesSlide1.xml" Id="Ra2e27acfbe06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8f1626a904318" /><Relationship Type="http://schemas.openxmlformats.org/officeDocument/2006/relationships/notesSlide" Target="/ppt/notesSlides/notesSlide2.xml" Id="Rfa9d8c6d279e48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1029abd9fb647da" /><Relationship Type="http://schemas.openxmlformats.org/officeDocument/2006/relationships/notesSlide" Target="/ppt/notesSlides/notesSlide3.xml" Id="Rb6ed8c07c0d043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d159b73db64fc2" /><Relationship Type="http://schemas.openxmlformats.org/officeDocument/2006/relationships/notesSlide" Target="/ppt/notesSlides/notesSlide4.xml" Id="Rdb158bddc582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672e425624e4cb3" /><Relationship Type="http://schemas.openxmlformats.org/officeDocument/2006/relationships/notesSlide" Target="/ppt/notesSlides/notesSlide5.xml" Id="R8037d7175edb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f636f887c8b4b1f" /><Relationship Type="http://schemas.openxmlformats.org/officeDocument/2006/relationships/notesSlide" Target="/ppt/notesSlides/notesSlide6.xml" Id="Rc2a807f4e76a46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ab2de2c02214116" /><Relationship Type="http://schemas.openxmlformats.org/officeDocument/2006/relationships/notesSlide" Target="/ppt/notesSlides/notesSlide7.xml" Id="R39bb4334326746a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ae54b651d054891" /><Relationship Type="http://schemas.openxmlformats.org/officeDocument/2006/relationships/notesSlide" Target="/ppt/notesSlides/notesSlide8.xml" Id="R70383b0767424c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64F3F7C4-8307-4B6D-9C07-A81C4CCC3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00E"/>
          </a:solidFill>
        </p:spPr>
      </p:sp>
      <p:sp>
        <p:nvSpPr>
          <p:cNvPr id="2" name="cover-bg">
            <a:extLst xmlns:a="http://schemas.openxmlformats.org/drawingml/2006/main">
              <a:ext uri="{FF2B5EF4-FFF2-40B4-BE49-F238E27FC236}">
                <a16:creationId xmlns:a16="http://schemas.microsoft.com/office/drawing/2014/main" id="{148B7CFD-895A-4C52-A479-BA2791A7CC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100E"/>
          </a:solidFill>
        </p:spPr>
      </p:sp>
      <p:sp>
        <p:nvSpPr>
          <p:cNvPr id="3" name="brand">
            <a:extLst xmlns:a="http://schemas.openxmlformats.org/drawingml/2006/main">
              <a:ext uri="{FF2B5EF4-FFF2-40B4-BE49-F238E27FC236}">
                <a16:creationId xmlns:a16="http://schemas.microsoft.com/office/drawing/2014/main" id="{FD85F1E4-23E1-4BF0-815F-C1678B338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819150"/>
            <a:ext cx="1752600" cy="381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FFFFFF"/>
                </a:solidFill>
              </a:defRPr>
            </a:pPr>
            <a:r>
              <a:rPr sz="2550" b="1">
                <a:solidFill>
                  <a:srgbClr val="FFFFFF"/>
                </a:solidFill>
              </a:rPr>
              <a:t>BugAuraLabs</a:t>
            </a:r>
          </a:p>
        </p:txBody>
      </p:sp>
      <p:sp>
        <p:nvSpPr>
          <p:cNvPr id="4" name="chip-release-risk-qa-audits">
            <a:extLst xmlns:a="http://schemas.openxmlformats.org/drawingml/2006/main">
              <a:ext uri="{FF2B5EF4-FFF2-40B4-BE49-F238E27FC236}">
                <a16:creationId xmlns:a16="http://schemas.microsoft.com/office/drawing/2014/main" id="{74798655-7DEE-45E8-AC7D-17CEE609A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109412" y="800100"/>
            <a:ext cx="2111788" cy="4191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22924"/>
          </a:solidFill>
        </p:spPr>
      </p:sp>
      <p:sp>
        <p:nvSpPr>
          <p:cNvPr id="5" name="chip-text">
            <a:extLst xmlns:a="http://schemas.openxmlformats.org/drawingml/2006/main">
              <a:ext uri="{FF2B5EF4-FFF2-40B4-BE49-F238E27FC236}">
                <a16:creationId xmlns:a16="http://schemas.microsoft.com/office/drawing/2014/main" id="{60DFAAD2-FFF3-4134-8CC1-E6FF6577E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78100" y="895350"/>
            <a:ext cx="17716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CCEFE2"/>
                </a:solidFill>
              </a:defRPr>
            </a:pPr>
            <a:r>
              <a:rPr sz="1500" b="1">
                <a:solidFill>
                  <a:srgbClr val="CCEFE2"/>
                </a:solidFill>
              </a:rPr>
              <a:t>Release-risk QA audits</a:t>
            </a:r>
          </a:p>
        </p:txBody>
      </p:sp>
      <p:sp>
        <p:nvSpPr>
          <p:cNvPr id="6" name="cover-title">
            <a:extLst xmlns:a="http://schemas.openxmlformats.org/drawingml/2006/main">
              <a:ext uri="{FF2B5EF4-FFF2-40B4-BE49-F238E27FC236}">
                <a16:creationId xmlns:a16="http://schemas.microsoft.com/office/drawing/2014/main" id="{D0EB3F4E-7B9C-4094-828D-82A94C74CF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048000"/>
            <a:ext cx="11544300" cy="2705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8850" b="1">
                <a:solidFill>
                  <a:srgbClr val="FFFFFF"/>
                </a:solidFill>
              </a:defRPr>
            </a:pPr>
            <a:r>
              <a:rPr sz="8850" b="1">
                <a:solidFill>
                  <a:srgbClr val="FFFFFF"/>
                </a:solidFill>
              </a:rPr>
              <a:t>Proof before production.</a:t>
            </a:r>
          </a:p>
        </p:txBody>
      </p:sp>
      <p:sp>
        <p:nvSpPr>
          <p:cNvPr id="7" name="cover-subtitle">
            <a:extLst xmlns:a="http://schemas.openxmlformats.org/drawingml/2006/main">
              <a:ext uri="{FF2B5EF4-FFF2-40B4-BE49-F238E27FC236}">
                <a16:creationId xmlns:a16="http://schemas.microsoft.com/office/drawing/2014/main" id="{F2BBC7D7-32CC-43E4-A1FE-0C21FE02B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6076950"/>
            <a:ext cx="9258300" cy="1066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>
                <a:solidFill>
                  <a:srgbClr val="CCEFE2"/>
                </a:solidFill>
              </a:defRPr>
            </a:pPr>
            <a:r>
              <a:rPr sz="2325">
                <a:solidFill>
                  <a:srgbClr val="CCEFE2"/>
                </a:solidFill>
              </a:rPr>
              <a:t>A premium manual audit for agencies, ecommerce builders and MVP teams who need confidence before a client handoff, founder demo or public launch.</a:t>
            </a:r>
          </a:p>
        </p:txBody>
      </p:sp>
      <p:sp>
        <p:nvSpPr>
          <p:cNvPr id="8" name="cover-note">
            <a:extLst xmlns:a="http://schemas.openxmlformats.org/drawingml/2006/main">
              <a:ext uri="{FF2B5EF4-FFF2-40B4-BE49-F238E27FC236}">
                <a16:creationId xmlns:a16="http://schemas.microsoft.com/office/drawing/2014/main" id="{97378C9B-4DF5-4E5B-960F-19885FF81C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8991600"/>
            <a:ext cx="5848350" cy="495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 b="1">
                <a:solidFill>
                  <a:srgbClr val="D59B3B"/>
                </a:solidFill>
              </a:defRPr>
            </a:pPr>
            <a:r>
              <a:rPr sz="1650" b="1">
                <a:solidFill>
                  <a:srgbClr val="D59B3B"/>
                </a:solidFill>
              </a:rPr>
              <a:t>48-hour scoped audits | Evidence-backed reports | Clear fix priority</a:t>
            </a:r>
          </a:p>
        </p:txBody>
      </p:sp>
      <p:sp>
        <p:nvSpPr>
          <p:cNvPr id="9" name="cover-date">
            <a:extLst xmlns:a="http://schemas.openxmlformats.org/drawingml/2006/main">
              <a:ext uri="{FF2B5EF4-FFF2-40B4-BE49-F238E27FC236}">
                <a16:creationId xmlns:a16="http://schemas.microsoft.com/office/drawing/2014/main" id="{9D449946-5062-47BD-A3D8-53491AF38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459200" y="9029700"/>
            <a:ext cx="76200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>
                <a:solidFill>
                  <a:srgbClr val="7EA79B"/>
                </a:solidFill>
              </a:defRPr>
            </a:pPr>
            <a:r>
              <a:rPr sz="1500">
                <a:solidFill>
                  <a:srgbClr val="7EA79B"/>
                </a:solidFill>
              </a:rPr>
              <a:t>May 2026</a:t>
            </a:r>
          </a:p>
        </p:txBody>
      </p:sp>
      <p:sp>
        <p:nvSpPr>
          <p:cNvPr id="10" name="gold-spine">
            <a:extLst xmlns:a="http://schemas.openxmlformats.org/drawingml/2006/main">
              <a:ext uri="{FF2B5EF4-FFF2-40B4-BE49-F238E27FC236}">
                <a16:creationId xmlns:a16="http://schemas.microsoft.com/office/drawing/2014/main" id="{F43DF6B5-2C53-4DAB-B4D3-F95F3CF9CA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143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59B3B"/>
          </a:solidFill>
        </p:spPr>
      </p:sp>
    </p:spTree>
    <p:extLst>
      <p:ext uri="{BB962C8B-B14F-4D97-AF65-F5344CB8AC3E}">
        <p14:creationId xmlns:p14="http://schemas.microsoft.com/office/powerpoint/2010/main" val="214308835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16A5D4BF-30B0-4EDF-9108-2D21E3F3C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1F91F969-4E00-41A9-B11B-7865408BF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1015365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Clients don’t judge code. They judge trust moments.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CEBA81EB-BC7C-4FC0-8FDD-D54B64120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43150"/>
            <a:ext cx="98298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The risky parts are the moments where a buyer, founder, or client expects the product to simply work.</a:t>
            </a:r>
          </a:p>
        </p:txBody>
      </p:sp>
      <p:sp>
        <p:nvSpPr>
          <p:cNvPr id="4" name="m1-num">
            <a:extLst xmlns:a="http://schemas.openxmlformats.org/drawingml/2006/main">
              <a:ext uri="{FF2B5EF4-FFF2-40B4-BE49-F238E27FC236}">
                <a16:creationId xmlns:a16="http://schemas.microsoft.com/office/drawing/2014/main" id="{CD627ACE-57FF-4617-B3CF-AB316AC793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33750"/>
            <a:ext cx="51625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D59B3B"/>
                </a:solidFill>
              </a:defRPr>
            </a:pPr>
            <a:r>
              <a:rPr sz="2850" b="1">
                <a:solidFill>
                  <a:srgbClr val="D59B3B"/>
                </a:solidFill>
              </a:rPr>
              <a:t>01</a:t>
            </a:r>
          </a:p>
        </p:txBody>
      </p:sp>
      <p:sp>
        <p:nvSpPr>
          <p:cNvPr id="5" name="m1-title">
            <a:extLst xmlns:a="http://schemas.openxmlformats.org/drawingml/2006/main">
              <a:ext uri="{FF2B5EF4-FFF2-40B4-BE49-F238E27FC236}">
                <a16:creationId xmlns:a16="http://schemas.microsoft.com/office/drawing/2014/main" id="{67E21063-0FE5-4B7A-8BB2-04CFDF44C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924300"/>
            <a:ext cx="51625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0A2925"/>
                </a:solidFill>
              </a:defRPr>
            </a:pPr>
            <a:r>
              <a:rPr sz="2700" b="1">
                <a:solidFill>
                  <a:srgbClr val="0A2925"/>
                </a:solidFill>
              </a:rPr>
              <a:t>Decision paths</a:t>
            </a:r>
          </a:p>
        </p:txBody>
      </p:sp>
      <p:sp>
        <p:nvSpPr>
          <p:cNvPr id="6" name="m1-copy">
            <a:extLst xmlns:a="http://schemas.openxmlformats.org/drawingml/2006/main">
              <a:ext uri="{FF2B5EF4-FFF2-40B4-BE49-F238E27FC236}">
                <a16:creationId xmlns:a16="http://schemas.microsoft.com/office/drawing/2014/main" id="{745EA902-D724-4B6B-B6F0-0576B04901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495800"/>
            <a:ext cx="5162550" cy="857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Where users choose, compare, sign up, enquire, book or buy. These paths decide whether confidence grows or leaks away.</a:t>
            </a:r>
          </a:p>
        </p:txBody>
      </p:sp>
      <p:sp>
        <p:nvSpPr>
          <p:cNvPr id="7" name="m2-num">
            <a:extLst xmlns:a="http://schemas.openxmlformats.org/drawingml/2006/main">
              <a:ext uri="{FF2B5EF4-FFF2-40B4-BE49-F238E27FC236}">
                <a16:creationId xmlns:a16="http://schemas.microsoft.com/office/drawing/2014/main" id="{7A9D8816-9B2D-4FDA-A976-F1C94F4320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333750"/>
            <a:ext cx="51625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06E61"/>
                </a:solidFill>
              </a:defRPr>
            </a:pPr>
            <a:r>
              <a:rPr sz="2850" b="1">
                <a:solidFill>
                  <a:srgbClr val="006E61"/>
                </a:solidFill>
              </a:rPr>
              <a:t>02</a:t>
            </a:r>
          </a:p>
        </p:txBody>
      </p:sp>
      <p:sp>
        <p:nvSpPr>
          <p:cNvPr id="8" name="m2-title">
            <a:extLst xmlns:a="http://schemas.openxmlformats.org/drawingml/2006/main">
              <a:ext uri="{FF2B5EF4-FFF2-40B4-BE49-F238E27FC236}">
                <a16:creationId xmlns:a16="http://schemas.microsoft.com/office/drawing/2014/main" id="{F9995DD1-171A-48F3-BF43-C73522BC8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924300"/>
            <a:ext cx="51625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0A2925"/>
                </a:solidFill>
              </a:defRPr>
            </a:pPr>
            <a:r>
              <a:rPr sz="2700" b="1">
                <a:solidFill>
                  <a:srgbClr val="0A2925"/>
                </a:solidFill>
              </a:rPr>
              <a:t>Handoff pressure</a:t>
            </a:r>
          </a:p>
        </p:txBody>
      </p:sp>
      <p:sp>
        <p:nvSpPr>
          <p:cNvPr id="9" name="m2-copy">
            <a:extLst xmlns:a="http://schemas.openxmlformats.org/drawingml/2006/main">
              <a:ext uri="{FF2B5EF4-FFF2-40B4-BE49-F238E27FC236}">
                <a16:creationId xmlns:a16="http://schemas.microsoft.com/office/drawing/2014/main" id="{C51E6B60-EBA1-4AD3-AC94-BA09AAF4A4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4495800"/>
            <a:ext cx="5162550" cy="857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Agencies ship under deadlines. A focused external audit catches visible risk before the client, founder, or campaign traffic does.</a:t>
            </a:r>
          </a:p>
        </p:txBody>
      </p:sp>
      <p:sp>
        <p:nvSpPr>
          <p:cNvPr id="10" name="m3-num">
            <a:extLst xmlns:a="http://schemas.openxmlformats.org/drawingml/2006/main">
              <a:ext uri="{FF2B5EF4-FFF2-40B4-BE49-F238E27FC236}">
                <a16:creationId xmlns:a16="http://schemas.microsoft.com/office/drawing/2014/main" id="{5576EDC4-560B-437E-82AD-407428781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34850" y="3333750"/>
            <a:ext cx="51625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B9543F"/>
                </a:solidFill>
              </a:defRPr>
            </a:pPr>
            <a:r>
              <a:rPr sz="2850" b="1">
                <a:solidFill>
                  <a:srgbClr val="B9543F"/>
                </a:solidFill>
              </a:rPr>
              <a:t>03</a:t>
            </a:r>
          </a:p>
        </p:txBody>
      </p:sp>
      <p:sp>
        <p:nvSpPr>
          <p:cNvPr id="11" name="m3-title">
            <a:extLst xmlns:a="http://schemas.openxmlformats.org/drawingml/2006/main">
              <a:ext uri="{FF2B5EF4-FFF2-40B4-BE49-F238E27FC236}">
                <a16:creationId xmlns:a16="http://schemas.microsoft.com/office/drawing/2014/main" id="{A2501CE5-1AA9-457C-822B-C554F01354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34850" y="3924300"/>
            <a:ext cx="5162550" cy="419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0A2925"/>
                </a:solidFill>
              </a:defRPr>
            </a:pPr>
            <a:r>
              <a:rPr sz="2700" b="1">
                <a:solidFill>
                  <a:srgbClr val="0A2925"/>
                </a:solidFill>
              </a:rPr>
              <a:t>Launch polish</a:t>
            </a:r>
          </a:p>
        </p:txBody>
      </p:sp>
      <p:sp>
        <p:nvSpPr>
          <p:cNvPr id="12" name="m3-copy">
            <a:extLst xmlns:a="http://schemas.openxmlformats.org/drawingml/2006/main">
              <a:ext uri="{FF2B5EF4-FFF2-40B4-BE49-F238E27FC236}">
                <a16:creationId xmlns:a16="http://schemas.microsoft.com/office/drawing/2014/main" id="{CBFF0235-6FF6-4271-983E-750D53F993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34850" y="4495800"/>
            <a:ext cx="5162550" cy="857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The final layer is not decoration. It is clarity, working feedback, clean mobile behavior and no unfinished production signals.</a:t>
            </a:r>
          </a:p>
        </p:txBody>
      </p:sp>
      <p:sp>
        <p:nvSpPr>
          <p:cNvPr id="13" name="footer">
            <a:extLst xmlns:a="http://schemas.openxmlformats.org/drawingml/2006/main">
              <a:ext uri="{FF2B5EF4-FFF2-40B4-BE49-F238E27FC236}">
                <a16:creationId xmlns:a16="http://schemas.microsoft.com/office/drawing/2014/main" id="{4739AAD6-FE86-4D43-8F68-EF6F2FE21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BugAuraLabs positions QA as trust protection, not generic testing.</a:t>
            </a:r>
          </a:p>
        </p:txBody>
      </p:sp>
    </p:spTree>
    <p:extLst>
      <p:ext uri="{BB962C8B-B14F-4D97-AF65-F5344CB8AC3E}">
        <p14:creationId xmlns:p14="http://schemas.microsoft.com/office/powerpoint/2010/main" val="758691046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190A4E9C-D6A2-499F-80DF-A9202865C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E5989797-F7C0-453E-B76B-0163FC392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1015365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We verify the flows that carry reputation.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D28F6206-90BD-459B-81B5-108EF544E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43150"/>
            <a:ext cx="74295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A scoped audit turns vague quality worries into a prioritized release decision.</a:t>
            </a:r>
          </a:p>
        </p:txBody>
      </p:sp>
      <p:sp>
        <p:nvSpPr>
          <p:cNvPr id="4" name="offer-hero">
            <a:extLst xmlns:a="http://schemas.openxmlformats.org/drawingml/2006/main">
              <a:ext uri="{FF2B5EF4-FFF2-40B4-BE49-F238E27FC236}">
                <a16:creationId xmlns:a16="http://schemas.microsoft.com/office/drawing/2014/main" id="{FF5E8068-D697-4CB4-8ED8-2C573162F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5410200"/>
            <a:ext cx="4648200" cy="6477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200" b="1">
                <a:solidFill>
                  <a:srgbClr val="0A2925"/>
                </a:solidFill>
              </a:defRPr>
            </a:pPr>
            <a:r>
              <a:rPr sz="4200" b="1">
                <a:solidFill>
                  <a:srgbClr val="0A2925"/>
                </a:solidFill>
              </a:rPr>
              <a:t>Trust-flow inspection</a:t>
            </a:r>
          </a:p>
        </p:txBody>
      </p:sp>
      <p:sp>
        <p:nvSpPr>
          <p:cNvPr id="5" name="offer-hero-copy">
            <a:extLst xmlns:a="http://schemas.openxmlformats.org/drawingml/2006/main">
              <a:ext uri="{FF2B5EF4-FFF2-40B4-BE49-F238E27FC236}">
                <a16:creationId xmlns:a16="http://schemas.microsoft.com/office/drawing/2014/main" id="{B11DC943-2F5E-4367-9D72-5109BB442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248400"/>
            <a:ext cx="5924550" cy="628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025">
                <a:solidFill>
                  <a:srgbClr val="56615D"/>
                </a:solidFill>
              </a:defRPr>
            </a:pPr>
            <a:r>
              <a:rPr sz="2025">
                <a:solidFill>
                  <a:srgbClr val="56615D"/>
                </a:solidFill>
              </a:rPr>
              <a:t>Manual, evidence-led, and focused on the moments that make a product feel ready.</a:t>
            </a:r>
          </a:p>
        </p:txBody>
      </p:sp>
      <p:sp>
        <p:nvSpPr>
          <p:cNvPr id="6" name="chip-journey">
            <a:extLst xmlns:a="http://schemas.openxmlformats.org/drawingml/2006/main">
              <a:ext uri="{FF2B5EF4-FFF2-40B4-BE49-F238E27FC236}">
                <a16:creationId xmlns:a16="http://schemas.microsoft.com/office/drawing/2014/main" id="{48B6A37C-BE3C-48E7-80AB-B4A4C2596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6065" y="4876800"/>
            <a:ext cx="964883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A2925"/>
          </a:solidFill>
        </p:spPr>
      </p:sp>
      <p:sp>
        <p:nvSpPr>
          <p:cNvPr id="7" name="chip-text">
            <a:extLst xmlns:a="http://schemas.openxmlformats.org/drawingml/2006/main">
              <a:ext uri="{FF2B5EF4-FFF2-40B4-BE49-F238E27FC236}">
                <a16:creationId xmlns:a16="http://schemas.microsoft.com/office/drawing/2014/main" id="{9C9713DB-A442-4B36-A682-1BA0C7B4FD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4972050"/>
            <a:ext cx="6286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CCEFE2"/>
                </a:solidFill>
              </a:defRPr>
            </a:pPr>
            <a:r>
              <a:rPr sz="1500" b="1">
                <a:solidFill>
                  <a:srgbClr val="CCEFE2"/>
                </a:solidFill>
              </a:rPr>
              <a:t>Journey</a:t>
            </a:r>
          </a:p>
        </p:txBody>
      </p:sp>
      <p:sp>
        <p:nvSpPr>
          <p:cNvPr id="8" name="row-a-copy">
            <a:extLst xmlns:a="http://schemas.openxmlformats.org/drawingml/2006/main">
              <a:ext uri="{FF2B5EF4-FFF2-40B4-BE49-F238E27FC236}">
                <a16:creationId xmlns:a16="http://schemas.microsoft.com/office/drawing/2014/main" id="{B80C4C0A-0AFA-41AF-8EED-DCAF2FC141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4876800"/>
            <a:ext cx="77533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07100E"/>
                </a:solidFill>
              </a:defRPr>
            </a:pPr>
            <a:r>
              <a:rPr sz="1800">
                <a:solidFill>
                  <a:srgbClr val="07100E"/>
                </a:solidFill>
              </a:rPr>
              <a:t>Critical paths behave cleanly from first click to final confirmation.</a:t>
            </a:r>
          </a:p>
        </p:txBody>
      </p:sp>
      <p:sp>
        <p:nvSpPr>
          <p:cNvPr id="9" name="chip-signals">
            <a:extLst xmlns:a="http://schemas.openxmlformats.org/drawingml/2006/main">
              <a:ext uri="{FF2B5EF4-FFF2-40B4-BE49-F238E27FC236}">
                <a16:creationId xmlns:a16="http://schemas.microsoft.com/office/drawing/2014/main" id="{4C5A1CD4-F102-46C2-B7B6-DC12354A3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6065" y="5505450"/>
            <a:ext cx="889254" cy="6286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06E61"/>
          </a:solidFill>
        </p:spPr>
      </p:sp>
      <p:sp>
        <p:nvSpPr>
          <p:cNvPr id="10" name="chip-text">
            <a:extLst xmlns:a="http://schemas.openxmlformats.org/drawingml/2006/main">
              <a:ext uri="{FF2B5EF4-FFF2-40B4-BE49-F238E27FC236}">
                <a16:creationId xmlns:a16="http://schemas.microsoft.com/office/drawing/2014/main" id="{1C3BC7F8-02C5-4433-B7B3-EFFFCA0B7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5600700"/>
            <a:ext cx="5524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Signals</a:t>
            </a:r>
          </a:p>
        </p:txBody>
      </p:sp>
      <p:sp>
        <p:nvSpPr>
          <p:cNvPr id="11" name="row-b-copy">
            <a:extLst xmlns:a="http://schemas.openxmlformats.org/drawingml/2006/main">
              <a:ext uri="{FF2B5EF4-FFF2-40B4-BE49-F238E27FC236}">
                <a16:creationId xmlns:a16="http://schemas.microsoft.com/office/drawing/2014/main" id="{805C725C-FE7A-4437-A2D4-99F934886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5505450"/>
            <a:ext cx="78295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07100E"/>
                </a:solidFill>
              </a:defRPr>
            </a:pPr>
            <a:r>
              <a:rPr sz="1800">
                <a:solidFill>
                  <a:srgbClr val="07100E"/>
                </a:solidFill>
              </a:rPr>
              <a:t>Inputs, feedback, redirects and state changes give the right message at the right time.</a:t>
            </a:r>
          </a:p>
        </p:txBody>
      </p:sp>
      <p:sp>
        <p:nvSpPr>
          <p:cNvPr id="12" name="chip-devices">
            <a:extLst xmlns:a="http://schemas.openxmlformats.org/drawingml/2006/main">
              <a:ext uri="{FF2B5EF4-FFF2-40B4-BE49-F238E27FC236}">
                <a16:creationId xmlns:a16="http://schemas.microsoft.com/office/drawing/2014/main" id="{0571FEAC-3B5A-44BD-983E-5C4286C2F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6065" y="6362700"/>
            <a:ext cx="946595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59B3B"/>
          </a:solidFill>
        </p:spPr>
      </p:sp>
      <p:sp>
        <p:nvSpPr>
          <p:cNvPr id="13" name="chip-text">
            <a:extLst xmlns:a="http://schemas.openxmlformats.org/drawingml/2006/main">
              <a:ext uri="{FF2B5EF4-FFF2-40B4-BE49-F238E27FC236}">
                <a16:creationId xmlns:a16="http://schemas.microsoft.com/office/drawing/2014/main" id="{DE06F7FF-E7BE-459A-A041-D618608C3A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6457950"/>
            <a:ext cx="6096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07100E"/>
                </a:solidFill>
              </a:defRPr>
            </a:pPr>
            <a:r>
              <a:rPr sz="1500" b="1">
                <a:solidFill>
                  <a:srgbClr val="07100E"/>
                </a:solidFill>
              </a:rPr>
              <a:t>Devices</a:t>
            </a:r>
          </a:p>
        </p:txBody>
      </p:sp>
      <p:sp>
        <p:nvSpPr>
          <p:cNvPr id="14" name="row-c-copy">
            <a:extLst xmlns:a="http://schemas.openxmlformats.org/drawingml/2006/main">
              <a:ext uri="{FF2B5EF4-FFF2-40B4-BE49-F238E27FC236}">
                <a16:creationId xmlns:a16="http://schemas.microsoft.com/office/drawing/2014/main" id="{2FC6CFEB-DA80-423F-8D03-9ED801675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6362700"/>
            <a:ext cx="77724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07100E"/>
                </a:solidFill>
              </a:defRPr>
            </a:pPr>
            <a:r>
              <a:rPr sz="1800">
                <a:solidFill>
                  <a:srgbClr val="07100E"/>
                </a:solidFill>
              </a:rPr>
              <a:t>Mobile and desktop interactions stay usable, aligned and persuasive.</a:t>
            </a:r>
          </a:p>
        </p:txBody>
      </p:sp>
      <p:sp>
        <p:nvSpPr>
          <p:cNvPr id="15" name="chip-polish">
            <a:extLst xmlns:a="http://schemas.openxmlformats.org/drawingml/2006/main">
              <a:ext uri="{FF2B5EF4-FFF2-40B4-BE49-F238E27FC236}">
                <a16:creationId xmlns:a16="http://schemas.microsoft.com/office/drawing/2014/main" id="{4ACEB41C-BEB1-4BE4-B1F3-09F643271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46065" y="6991350"/>
            <a:ext cx="815340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B9543F"/>
          </a:solidFill>
        </p:spPr>
      </p:sp>
      <p:sp>
        <p:nvSpPr>
          <p:cNvPr id="16" name="chip-text">
            <a:extLst xmlns:a="http://schemas.openxmlformats.org/drawingml/2006/main">
              <a:ext uri="{FF2B5EF4-FFF2-40B4-BE49-F238E27FC236}">
                <a16:creationId xmlns:a16="http://schemas.microsoft.com/office/drawing/2014/main" id="{966BB769-ED55-48BB-A7F0-DB13BD857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7086600"/>
            <a:ext cx="4762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FFFFF"/>
                </a:solidFill>
              </a:defRPr>
            </a:pPr>
            <a:r>
              <a:rPr sz="1500" b="1">
                <a:solidFill>
                  <a:srgbClr val="FFFFFF"/>
                </a:solidFill>
              </a:rPr>
              <a:t>Polish</a:t>
            </a:r>
          </a:p>
        </p:txBody>
      </p:sp>
      <p:sp>
        <p:nvSpPr>
          <p:cNvPr id="17" name="row-d-copy">
            <a:extLst xmlns:a="http://schemas.openxmlformats.org/drawingml/2006/main">
              <a:ext uri="{FF2B5EF4-FFF2-40B4-BE49-F238E27FC236}">
                <a16:creationId xmlns:a16="http://schemas.microsoft.com/office/drawing/2014/main" id="{F6DD3CED-75EF-4490-B7B0-B1D71414A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6991350"/>
            <a:ext cx="79057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07100E"/>
                </a:solidFill>
              </a:defRPr>
            </a:pPr>
            <a:r>
              <a:rPr sz="1800">
                <a:solidFill>
                  <a:srgbClr val="07100E"/>
                </a:solidFill>
              </a:rPr>
              <a:t>Launch-facing content feels finished, credible and safe to show a client.</a:t>
            </a:r>
          </a:p>
        </p:txBody>
      </p:sp>
      <p:sp>
        <p:nvSpPr>
          <p:cNvPr id="18" name="footer">
            <a:extLst xmlns:a="http://schemas.openxmlformats.org/drawingml/2006/main">
              <a:ext uri="{FF2B5EF4-FFF2-40B4-BE49-F238E27FC236}">
                <a16:creationId xmlns:a16="http://schemas.microsoft.com/office/drawing/2014/main" id="{FF1D44A5-23C1-42D3-9DC2-CBD69E00A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Best for web agencies, ecommerce builders, MVP studios and founders close to launch.</a:t>
            </a:r>
          </a:p>
        </p:txBody>
      </p:sp>
    </p:spTree>
    <p:extLst>
      <p:ext uri="{BB962C8B-B14F-4D97-AF65-F5344CB8AC3E}">
        <p14:creationId xmlns:p14="http://schemas.microsoft.com/office/powerpoint/2010/main" val="408784021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AD750D82-7B51-4CE1-B225-AD6C1D292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75DF2D87-6E95-4ECD-B3C6-37ABF0E181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870585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Simple engagement. Serious clarity.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8116DB21-1495-41BF-89E0-13D7423971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43150"/>
            <a:ext cx="1003935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A buyer should never need QA jargon to understand what happened, what matters, and what to fix first.</a:t>
            </a:r>
          </a:p>
        </p:txBody>
      </p:sp>
      <p:sp>
        <p:nvSpPr>
          <p:cNvPr id="4" name="s1-num">
            <a:extLst xmlns:a="http://schemas.openxmlformats.org/drawingml/2006/main">
              <a:ext uri="{FF2B5EF4-FFF2-40B4-BE49-F238E27FC236}">
                <a16:creationId xmlns:a16="http://schemas.microsoft.com/office/drawing/2014/main" id="{0727E4BE-5258-4BE4-9786-5FDEDE153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71850"/>
            <a:ext cx="39052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D59B3B"/>
                </a:solidFill>
              </a:defRPr>
            </a:pPr>
            <a:r>
              <a:rPr sz="3600" b="1">
                <a:solidFill>
                  <a:srgbClr val="D59B3B"/>
                </a:solidFill>
              </a:rPr>
              <a:t>01</a:t>
            </a:r>
          </a:p>
        </p:txBody>
      </p:sp>
      <p:sp>
        <p:nvSpPr>
          <p:cNvPr id="5" name="s1-title">
            <a:extLst xmlns:a="http://schemas.openxmlformats.org/drawingml/2006/main">
              <a:ext uri="{FF2B5EF4-FFF2-40B4-BE49-F238E27FC236}">
                <a16:creationId xmlns:a16="http://schemas.microsoft.com/office/drawing/2014/main" id="{29206DCC-57F2-475E-8A42-388548B3E6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076700"/>
            <a:ext cx="3905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0A2925"/>
                </a:solidFill>
              </a:defRPr>
            </a:pPr>
            <a:r>
              <a:rPr sz="2625" b="1">
                <a:solidFill>
                  <a:srgbClr val="0A2925"/>
                </a:solidFill>
              </a:rPr>
              <a:t>Scope the risk</a:t>
            </a:r>
          </a:p>
        </p:txBody>
      </p:sp>
      <p:sp>
        <p:nvSpPr>
          <p:cNvPr id="6" name="s1-copy">
            <a:extLst xmlns:a="http://schemas.openxmlformats.org/drawingml/2006/main">
              <a:ext uri="{FF2B5EF4-FFF2-40B4-BE49-F238E27FC236}">
                <a16:creationId xmlns:a16="http://schemas.microsoft.com/office/drawing/2014/main" id="{E28DA8D0-0A6C-4EA9-809B-7138EC73B7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629150"/>
            <a:ext cx="39052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56615D"/>
                </a:solidFill>
              </a:defRPr>
            </a:pPr>
            <a:r>
              <a:rPr sz="1725">
                <a:solidFill>
                  <a:srgbClr val="56615D"/>
                </a:solidFill>
              </a:rPr>
              <a:t>Pick the 3-8 journeys that decide trust: signup, enquiry, purchase, dashboard, booking, lead flow, or mobile path.</a:t>
            </a:r>
          </a:p>
        </p:txBody>
      </p:sp>
      <p:sp>
        <p:nvSpPr>
          <p:cNvPr id="7" name="s2-num">
            <a:extLst xmlns:a="http://schemas.openxmlformats.org/drawingml/2006/main">
              <a:ext uri="{FF2B5EF4-FFF2-40B4-BE49-F238E27FC236}">
                <a16:creationId xmlns:a16="http://schemas.microsoft.com/office/drawing/2014/main" id="{F23A449D-3D76-4E99-91A0-893023318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3371850"/>
            <a:ext cx="39052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006E61"/>
                </a:solidFill>
              </a:defRPr>
            </a:pPr>
            <a:r>
              <a:rPr sz="3600" b="1">
                <a:solidFill>
                  <a:srgbClr val="006E61"/>
                </a:solidFill>
              </a:rPr>
              <a:t>02</a:t>
            </a:r>
          </a:p>
        </p:txBody>
      </p:sp>
      <p:sp>
        <p:nvSpPr>
          <p:cNvPr id="8" name="s2-title">
            <a:extLst xmlns:a="http://schemas.openxmlformats.org/drawingml/2006/main">
              <a:ext uri="{FF2B5EF4-FFF2-40B4-BE49-F238E27FC236}">
                <a16:creationId xmlns:a16="http://schemas.microsoft.com/office/drawing/2014/main" id="{25AD703D-3A06-4D15-8731-23527EC3B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4076700"/>
            <a:ext cx="3905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0A2925"/>
                </a:solidFill>
              </a:defRPr>
            </a:pPr>
            <a:r>
              <a:rPr sz="2625" b="1">
                <a:solidFill>
                  <a:srgbClr val="0A2925"/>
                </a:solidFill>
              </a:rPr>
              <a:t>Inspect like a user</a:t>
            </a:r>
          </a:p>
        </p:txBody>
      </p:sp>
      <p:sp>
        <p:nvSpPr>
          <p:cNvPr id="9" name="s2-copy">
            <a:extLst xmlns:a="http://schemas.openxmlformats.org/drawingml/2006/main">
              <a:ext uri="{FF2B5EF4-FFF2-40B4-BE49-F238E27FC236}">
                <a16:creationId xmlns:a16="http://schemas.microsoft.com/office/drawing/2014/main" id="{D760DCEC-909A-405C-A1F1-129EB70AC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24450" y="4629150"/>
            <a:ext cx="39052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56615D"/>
                </a:solidFill>
              </a:defRPr>
            </a:pPr>
            <a:r>
              <a:rPr sz="1725">
                <a:solidFill>
                  <a:srgbClr val="56615D"/>
                </a:solidFill>
              </a:rPr>
              <a:t>Manual checks across expected behavior, edge states, mobile usability, messages, links, and business rules.</a:t>
            </a:r>
          </a:p>
        </p:txBody>
      </p:sp>
      <p:sp>
        <p:nvSpPr>
          <p:cNvPr id="10" name="s3-num">
            <a:extLst xmlns:a="http://schemas.openxmlformats.org/drawingml/2006/main">
              <a:ext uri="{FF2B5EF4-FFF2-40B4-BE49-F238E27FC236}">
                <a16:creationId xmlns:a16="http://schemas.microsoft.com/office/drawing/2014/main" id="{E7D60E63-7590-42C1-B82C-6BCF505747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3371850"/>
            <a:ext cx="39052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B9543F"/>
                </a:solidFill>
              </a:defRPr>
            </a:pPr>
            <a:r>
              <a:rPr sz="3600" b="1">
                <a:solidFill>
                  <a:srgbClr val="B9543F"/>
                </a:solidFill>
              </a:rPr>
              <a:t>03</a:t>
            </a:r>
          </a:p>
        </p:txBody>
      </p:sp>
      <p:sp>
        <p:nvSpPr>
          <p:cNvPr id="11" name="s3-title">
            <a:extLst xmlns:a="http://schemas.openxmlformats.org/drawingml/2006/main">
              <a:ext uri="{FF2B5EF4-FFF2-40B4-BE49-F238E27FC236}">
                <a16:creationId xmlns:a16="http://schemas.microsoft.com/office/drawing/2014/main" id="{7DD1FD5D-1541-40D6-91AD-FA959B3EA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4076700"/>
            <a:ext cx="3905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0A2925"/>
                </a:solidFill>
              </a:defRPr>
            </a:pPr>
            <a:r>
              <a:rPr sz="2625" b="1">
                <a:solidFill>
                  <a:srgbClr val="0A2925"/>
                </a:solidFill>
              </a:rPr>
              <a:t>Report with evidence</a:t>
            </a:r>
          </a:p>
        </p:txBody>
      </p:sp>
      <p:sp>
        <p:nvSpPr>
          <p:cNvPr id="12" name="s3-copy">
            <a:extLst xmlns:a="http://schemas.openxmlformats.org/drawingml/2006/main">
              <a:ext uri="{FF2B5EF4-FFF2-40B4-BE49-F238E27FC236}">
                <a16:creationId xmlns:a16="http://schemas.microsoft.com/office/drawing/2014/main" id="{A6FAF0D1-A6E7-49FB-A703-AD106637C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4629150"/>
            <a:ext cx="39052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56615D"/>
                </a:solidFill>
              </a:defRPr>
            </a:pPr>
            <a:r>
              <a:rPr sz="1725">
                <a:solidFill>
                  <a:srgbClr val="56615D"/>
                </a:solidFill>
              </a:rPr>
              <a:t>Each finding includes impact, reproduction steps, visual proof, severity, and a fix-priority recommendation.</a:t>
            </a:r>
          </a:p>
        </p:txBody>
      </p:sp>
      <p:sp>
        <p:nvSpPr>
          <p:cNvPr id="13" name="s4-num">
            <a:extLst xmlns:a="http://schemas.openxmlformats.org/drawingml/2006/main">
              <a:ext uri="{FF2B5EF4-FFF2-40B4-BE49-F238E27FC236}">
                <a16:creationId xmlns:a16="http://schemas.microsoft.com/office/drawing/2014/main" id="{3DBD4C71-0917-437D-99A7-F4F675ACC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92150" y="3371850"/>
            <a:ext cx="39052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04</a:t>
            </a:r>
          </a:p>
        </p:txBody>
      </p:sp>
      <p:sp>
        <p:nvSpPr>
          <p:cNvPr id="14" name="s4-title">
            <a:extLst xmlns:a="http://schemas.openxmlformats.org/drawingml/2006/main">
              <a:ext uri="{FF2B5EF4-FFF2-40B4-BE49-F238E27FC236}">
                <a16:creationId xmlns:a16="http://schemas.microsoft.com/office/drawing/2014/main" id="{9E4F4BB6-C96C-4D1E-9EB7-EC1F2ABE4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92150" y="4076700"/>
            <a:ext cx="39052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625" b="1">
                <a:solidFill>
                  <a:srgbClr val="0A2925"/>
                </a:solidFill>
              </a:defRPr>
            </a:pPr>
            <a:r>
              <a:rPr sz="2625" b="1">
                <a:solidFill>
                  <a:srgbClr val="0A2925"/>
                </a:solidFill>
              </a:rPr>
              <a:t>Verify the fixes</a:t>
            </a:r>
          </a:p>
        </p:txBody>
      </p:sp>
      <p:sp>
        <p:nvSpPr>
          <p:cNvPr id="15" name="s4-copy">
            <a:extLst xmlns:a="http://schemas.openxmlformats.org/drawingml/2006/main">
              <a:ext uri="{FF2B5EF4-FFF2-40B4-BE49-F238E27FC236}">
                <a16:creationId xmlns:a16="http://schemas.microsoft.com/office/drawing/2014/main" id="{7C1E046E-996A-4D16-A1CA-92D1B02425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92150" y="4629150"/>
            <a:ext cx="3905250" cy="8001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725">
                <a:solidFill>
                  <a:srgbClr val="56615D"/>
                </a:solidFill>
              </a:defRPr>
            </a:pPr>
            <a:r>
              <a:rPr sz="1725">
                <a:solidFill>
                  <a:srgbClr val="56615D"/>
                </a:solidFill>
              </a:rPr>
              <a:t>Optional retest confirms whether launch-blockers are resolved before the product reaches real users.</a:t>
            </a:r>
          </a:p>
        </p:txBody>
      </p:sp>
      <p:sp>
        <p:nvSpPr>
          <p:cNvPr id="16" name="footer">
            <a:extLst xmlns:a="http://schemas.openxmlformats.org/drawingml/2006/main">
              <a:ext uri="{FF2B5EF4-FFF2-40B4-BE49-F238E27FC236}">
                <a16:creationId xmlns:a16="http://schemas.microsoft.com/office/drawing/2014/main" id="{1E29D6FD-81B1-4BD5-B19C-B0B88C042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Starter scoped audits can be delivered in 48 hours when access and scope are ready.</a:t>
            </a:r>
          </a:p>
        </p:txBody>
      </p:sp>
    </p:spTree>
    <p:extLst>
      <p:ext uri="{BB962C8B-B14F-4D97-AF65-F5344CB8AC3E}">
        <p14:creationId xmlns:p14="http://schemas.microsoft.com/office/powerpoint/2010/main" val="1096646375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EFB5522D-5A08-4D55-AB9D-8224A9853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F2EF3E40-F266-4B99-B14A-363B8EF90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870585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What you receive is built for action.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AD951D51-F07D-4BB4-BB36-84789B129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43150"/>
            <a:ext cx="9867900" cy="571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No vague feedback. No noise. Just a launch-readiness view that helps the team decide what to fix first.</a:t>
            </a:r>
          </a:p>
        </p:txBody>
      </p:sp>
      <p:sp>
        <p:nvSpPr>
          <p:cNvPr id="4" name="d1-title">
            <a:extLst xmlns:a="http://schemas.openxmlformats.org/drawingml/2006/main">
              <a:ext uri="{FF2B5EF4-FFF2-40B4-BE49-F238E27FC236}">
                <a16:creationId xmlns:a16="http://schemas.microsoft.com/office/drawing/2014/main" id="{DE992B5F-AB13-43DC-AE81-E9B32AAD77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295650"/>
            <a:ext cx="79438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A2925"/>
                </a:solidFill>
              </a:defRPr>
            </a:pPr>
            <a:r>
              <a:rPr sz="2850" b="1">
                <a:solidFill>
                  <a:srgbClr val="0A2925"/>
                </a:solidFill>
              </a:rPr>
              <a:t>Risk ledger</a:t>
            </a:r>
          </a:p>
        </p:txBody>
      </p:sp>
      <p:sp>
        <p:nvSpPr>
          <p:cNvPr id="5" name="d1-copy">
            <a:extLst xmlns:a="http://schemas.openxmlformats.org/drawingml/2006/main">
              <a:ext uri="{FF2B5EF4-FFF2-40B4-BE49-F238E27FC236}">
                <a16:creationId xmlns:a16="http://schemas.microsoft.com/office/drawing/2014/main" id="{09FA6773-D8C5-41B4-B7C6-49444B069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829050"/>
            <a:ext cx="794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56615D"/>
                </a:solidFill>
              </a:defRPr>
            </a:pPr>
            <a:r>
              <a:rPr sz="1800">
                <a:solidFill>
                  <a:srgbClr val="56615D"/>
                </a:solidFill>
              </a:rPr>
              <a:t>A clean list of findings grouped by impact, priority and user/business risk.</a:t>
            </a:r>
          </a:p>
        </p:txBody>
      </p:sp>
      <p:sp>
        <p:nvSpPr>
          <p:cNvPr id="6" name="d2-title">
            <a:extLst xmlns:a="http://schemas.openxmlformats.org/drawingml/2006/main">
              <a:ext uri="{FF2B5EF4-FFF2-40B4-BE49-F238E27FC236}">
                <a16:creationId xmlns:a16="http://schemas.microsoft.com/office/drawing/2014/main" id="{813727D3-128A-4CB2-99E6-D29532FD4A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3295650"/>
            <a:ext cx="79438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A2925"/>
                </a:solidFill>
              </a:defRPr>
            </a:pPr>
            <a:r>
              <a:rPr sz="2850" b="1">
                <a:solidFill>
                  <a:srgbClr val="0A2925"/>
                </a:solidFill>
              </a:rPr>
              <a:t>Evidence trail</a:t>
            </a:r>
          </a:p>
        </p:txBody>
      </p:sp>
      <p:sp>
        <p:nvSpPr>
          <p:cNvPr id="7" name="d2-copy">
            <a:extLst xmlns:a="http://schemas.openxmlformats.org/drawingml/2006/main">
              <a:ext uri="{FF2B5EF4-FFF2-40B4-BE49-F238E27FC236}">
                <a16:creationId xmlns:a16="http://schemas.microsoft.com/office/drawing/2014/main" id="{3983D382-9C39-41EF-B972-D85061EFEF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3829050"/>
            <a:ext cx="79438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56615D"/>
                </a:solidFill>
              </a:defRPr>
            </a:pPr>
            <a:r>
              <a:rPr sz="1800">
                <a:solidFill>
                  <a:srgbClr val="56615D"/>
                </a:solidFill>
              </a:rPr>
              <a:t>Screenshots, exact steps and expected behavior so developers can reproduce quickly.</a:t>
            </a:r>
          </a:p>
        </p:txBody>
      </p:sp>
      <p:sp>
        <p:nvSpPr>
          <p:cNvPr id="8" name="d3-title">
            <a:extLst xmlns:a="http://schemas.openxmlformats.org/drawingml/2006/main">
              <a:ext uri="{FF2B5EF4-FFF2-40B4-BE49-F238E27FC236}">
                <a16:creationId xmlns:a16="http://schemas.microsoft.com/office/drawing/2014/main" id="{D3D7B382-5BCD-4337-8713-F3CE053FF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286500"/>
            <a:ext cx="79438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A2925"/>
                </a:solidFill>
              </a:defRPr>
            </a:pPr>
            <a:r>
              <a:rPr sz="2850" b="1">
                <a:solidFill>
                  <a:srgbClr val="0A2925"/>
                </a:solidFill>
              </a:rPr>
              <a:t>Go / hold recommendation</a:t>
            </a:r>
          </a:p>
        </p:txBody>
      </p:sp>
      <p:sp>
        <p:nvSpPr>
          <p:cNvPr id="9" name="d3-copy">
            <a:extLst xmlns:a="http://schemas.openxmlformats.org/drawingml/2006/main">
              <a:ext uri="{FF2B5EF4-FFF2-40B4-BE49-F238E27FC236}">
                <a16:creationId xmlns:a16="http://schemas.microsoft.com/office/drawing/2014/main" id="{D03FC2D8-3ABC-408C-B133-C3BBC87C1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6800850"/>
            <a:ext cx="79438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56615D"/>
                </a:solidFill>
              </a:defRPr>
            </a:pPr>
            <a:r>
              <a:rPr sz="1800">
                <a:solidFill>
                  <a:srgbClr val="56615D"/>
                </a:solidFill>
              </a:rPr>
              <a:t>A short release note explaining whether the current build is safe to show, ship or demo.</a:t>
            </a:r>
          </a:p>
        </p:txBody>
      </p:sp>
      <p:sp>
        <p:nvSpPr>
          <p:cNvPr id="10" name="d4-title">
            <a:extLst xmlns:a="http://schemas.openxmlformats.org/drawingml/2006/main">
              <a:ext uri="{FF2B5EF4-FFF2-40B4-BE49-F238E27FC236}">
                <a16:creationId xmlns:a16="http://schemas.microsoft.com/office/drawing/2014/main" id="{3AA27783-A290-4F80-9633-B5B321A12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6286500"/>
            <a:ext cx="7943850" cy="438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850" b="1">
                <a:solidFill>
                  <a:srgbClr val="0A2925"/>
                </a:solidFill>
              </a:defRPr>
            </a:pPr>
            <a:r>
              <a:rPr sz="2850" b="1">
                <a:solidFill>
                  <a:srgbClr val="0A2925"/>
                </a:solidFill>
              </a:rPr>
              <a:t>White-label option</a:t>
            </a:r>
          </a:p>
        </p:txBody>
      </p:sp>
      <p:sp>
        <p:nvSpPr>
          <p:cNvPr id="11" name="d4-copy">
            <a:extLst xmlns:a="http://schemas.openxmlformats.org/drawingml/2006/main">
              <a:ext uri="{FF2B5EF4-FFF2-40B4-BE49-F238E27FC236}">
                <a16:creationId xmlns:a16="http://schemas.microsoft.com/office/drawing/2014/main" id="{9D69C155-D350-41B4-B4C2-0F2FE0E2E2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6800850"/>
            <a:ext cx="7943850" cy="5524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>
                <a:solidFill>
                  <a:srgbClr val="56615D"/>
                </a:solidFill>
              </a:defRPr>
            </a:pPr>
            <a:r>
              <a:rPr sz="1800">
                <a:solidFill>
                  <a:srgbClr val="56615D"/>
                </a:solidFill>
              </a:rPr>
              <a:t>For agencies, reports can support your delivery process without confusing the client relationship.</a:t>
            </a:r>
          </a:p>
        </p:txBody>
      </p:sp>
      <p:sp>
        <p:nvSpPr>
          <p:cNvPr id="12" name="footer">
            <a:extLst xmlns:a="http://schemas.openxmlformats.org/drawingml/2006/main">
              <a:ext uri="{FF2B5EF4-FFF2-40B4-BE49-F238E27FC236}">
                <a16:creationId xmlns:a16="http://schemas.microsoft.com/office/drawing/2014/main" id="{1C0B95BA-9CCF-4524-9ED9-5A92423165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The report language is business-readable first, developer-useful second.</a:t>
            </a:r>
          </a:p>
        </p:txBody>
      </p:sp>
    </p:spTree>
    <p:extLst>
      <p:ext uri="{BB962C8B-B14F-4D97-AF65-F5344CB8AC3E}">
        <p14:creationId xmlns:p14="http://schemas.microsoft.com/office/powerpoint/2010/main" val="455592324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DCDD9802-E351-453A-8BB9-1BA689CD1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F6455776-24F8-495E-9E51-CED770F6A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885825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Pricing that makes the first yes easy.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507FDBB6-CEE1-4C22-910E-C4A915F0A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638300"/>
            <a:ext cx="62484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Start with one scoped audit. Expand only when the value is clear.</a:t>
            </a:r>
          </a:p>
        </p:txBody>
      </p:sp>
      <p:sp>
        <p:nvSpPr>
          <p:cNvPr id="4" name="price-starter-audit">
            <a:extLst xmlns:a="http://schemas.openxmlformats.org/drawingml/2006/main">
              <a:ext uri="{FF2B5EF4-FFF2-40B4-BE49-F238E27FC236}">
                <a16:creationId xmlns:a16="http://schemas.microsoft.com/office/drawing/2014/main" id="{14C465D3-8AB9-460C-AF64-D270EFCF57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251710"/>
            <a:ext cx="5257800" cy="4953000"/>
          </a:xfrm>
          <a:prstGeom xmlns:a="http://schemas.openxmlformats.org/drawingml/2006/main" prst="roundRect">
            <a:avLst>
              <a:gd name="adj" fmla="val 1923"/>
            </a:avLst>
          </a:prstGeom>
          <a:solidFill xmlns:a="http://schemas.openxmlformats.org/drawingml/2006/main">
            <a:srgbClr val="FFFDF7"/>
          </a:solidFill>
        </p:spPr>
      </p:sp>
      <p:sp>
        <p:nvSpPr>
          <p:cNvPr id="5" name="price-name">
            <a:extLst xmlns:a="http://schemas.openxmlformats.org/drawingml/2006/main">
              <a:ext uri="{FF2B5EF4-FFF2-40B4-BE49-F238E27FC236}">
                <a16:creationId xmlns:a16="http://schemas.microsoft.com/office/drawing/2014/main" id="{3642F87C-A584-42BC-A792-361F8462A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2552700"/>
            <a:ext cx="4648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A2925"/>
                </a:solidFill>
              </a:defRPr>
            </a:pPr>
            <a:r>
              <a:rPr sz="1875" b="1">
                <a:solidFill>
                  <a:srgbClr val="0A2925"/>
                </a:solidFill>
              </a:rPr>
              <a:t>Starter Audit</a:t>
            </a:r>
          </a:p>
        </p:txBody>
      </p:sp>
      <p:sp>
        <p:nvSpPr>
          <p:cNvPr id="6" name="price-value">
            <a:extLst xmlns:a="http://schemas.openxmlformats.org/drawingml/2006/main">
              <a:ext uri="{FF2B5EF4-FFF2-40B4-BE49-F238E27FC236}">
                <a16:creationId xmlns:a16="http://schemas.microsoft.com/office/drawing/2014/main" id="{A2B45F4F-2CA3-4ACD-83D7-54AB81059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009900"/>
            <a:ext cx="46482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006E61"/>
                </a:solidFill>
              </a:defRPr>
            </a:pPr>
            <a:r>
              <a:rPr sz="3450" b="1">
                <a:solidFill>
                  <a:srgbClr val="006E61"/>
                </a:solidFill>
              </a:rPr>
              <a:t>INR 3k-5k</a:t>
            </a:r>
          </a:p>
        </p:txBody>
      </p:sp>
      <p:sp>
        <p:nvSpPr>
          <p:cNvPr id="7" name="price-rule">
            <a:extLst xmlns:a="http://schemas.openxmlformats.org/drawingml/2006/main">
              <a:ext uri="{FF2B5EF4-FFF2-40B4-BE49-F238E27FC236}">
                <a16:creationId xmlns:a16="http://schemas.microsoft.com/office/drawing/2014/main" id="{C5A360BB-397B-4664-88CC-A50BE1A0A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714750"/>
            <a:ext cx="46482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5D9CF"/>
          </a:solidFill>
          <a:ln xmlns:a="http://schemas.openxmlformats.org/drawingml/2006/main" w="0">
            <a:solidFill>
              <a:srgbClr val="D5D9CF"/>
            </a:solidFill>
            <a:prstDash val="solid"/>
          </a:ln>
        </p:spPr>
      </p:sp>
      <p:sp>
        <p:nvSpPr>
          <p:cNvPr id="8" name="price-details">
            <a:extLst xmlns:a="http://schemas.openxmlformats.org/drawingml/2006/main">
              <a:ext uri="{FF2B5EF4-FFF2-40B4-BE49-F238E27FC236}">
                <a16:creationId xmlns:a16="http://schemas.microsoft.com/office/drawing/2014/main" id="{2F76FE90-1D85-46AC-99C2-1FE812E8C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3905250"/>
            <a:ext cx="464820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48-hour scoped review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3-5 critical journeys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Evidence report + priority map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Best for first BugAuraLabs clients</a:t>
            </a:r>
          </a:p>
        </p:txBody>
      </p:sp>
      <p:sp>
        <p:nvSpPr>
          <p:cNvPr id="9" name="price-launch-audit">
            <a:extLst xmlns:a="http://schemas.openxmlformats.org/drawingml/2006/main">
              <a:ext uri="{FF2B5EF4-FFF2-40B4-BE49-F238E27FC236}">
                <a16:creationId xmlns:a16="http://schemas.microsoft.com/office/drawing/2014/main" id="{11A5301F-40AB-4D5A-A6FF-F84C241DD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251710"/>
            <a:ext cx="5257800" cy="4953000"/>
          </a:xfrm>
          <a:prstGeom xmlns:a="http://schemas.openxmlformats.org/drawingml/2006/main" prst="roundRect">
            <a:avLst>
              <a:gd name="adj" fmla="val 1923"/>
            </a:avLst>
          </a:prstGeom>
          <a:solidFill xmlns:a="http://schemas.openxmlformats.org/drawingml/2006/main">
            <a:srgbClr val="0A2925"/>
          </a:solidFill>
        </p:spPr>
      </p:sp>
      <p:sp>
        <p:nvSpPr>
          <p:cNvPr id="10" name="price-name">
            <a:extLst xmlns:a="http://schemas.openxmlformats.org/drawingml/2006/main">
              <a:ext uri="{FF2B5EF4-FFF2-40B4-BE49-F238E27FC236}">
                <a16:creationId xmlns:a16="http://schemas.microsoft.com/office/drawing/2014/main" id="{A29E636C-AB19-4B01-8E67-88C8CC312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2552700"/>
            <a:ext cx="4648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CCEFE2"/>
                </a:solidFill>
              </a:defRPr>
            </a:pPr>
            <a:r>
              <a:rPr sz="1875" b="1">
                <a:solidFill>
                  <a:srgbClr val="CCEFE2"/>
                </a:solidFill>
              </a:rPr>
              <a:t>Launch Audit</a:t>
            </a:r>
          </a:p>
        </p:txBody>
      </p:sp>
      <p:sp>
        <p:nvSpPr>
          <p:cNvPr id="11" name="price-value">
            <a:extLst xmlns:a="http://schemas.openxmlformats.org/drawingml/2006/main">
              <a:ext uri="{FF2B5EF4-FFF2-40B4-BE49-F238E27FC236}">
                <a16:creationId xmlns:a16="http://schemas.microsoft.com/office/drawing/2014/main" id="{A12F967A-5066-4B8F-A60A-B44ECB01A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009900"/>
            <a:ext cx="46482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D59B3B"/>
                </a:solidFill>
              </a:defRPr>
            </a:pPr>
            <a:r>
              <a:rPr sz="3450" b="1">
                <a:solidFill>
                  <a:srgbClr val="D59B3B"/>
                </a:solidFill>
              </a:rPr>
              <a:t>INR 7.5k-12k</a:t>
            </a:r>
          </a:p>
        </p:txBody>
      </p:sp>
      <p:sp>
        <p:nvSpPr>
          <p:cNvPr id="12" name="price-rule">
            <a:extLst xmlns:a="http://schemas.openxmlformats.org/drawingml/2006/main">
              <a:ext uri="{FF2B5EF4-FFF2-40B4-BE49-F238E27FC236}">
                <a16:creationId xmlns:a16="http://schemas.microsoft.com/office/drawing/2014/main" id="{42CC1E1C-B15B-4A24-8FB4-1A5C7E0E8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714750"/>
            <a:ext cx="46482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1514A"/>
          </a:solidFill>
          <a:ln xmlns:a="http://schemas.openxmlformats.org/drawingml/2006/main" w="0">
            <a:solidFill>
              <a:srgbClr val="31514A"/>
            </a:solidFill>
            <a:prstDash val="solid"/>
          </a:ln>
        </p:spPr>
      </p:sp>
      <p:sp>
        <p:nvSpPr>
          <p:cNvPr id="13" name="price-details">
            <a:extLst xmlns:a="http://schemas.openxmlformats.org/drawingml/2006/main">
              <a:ext uri="{FF2B5EF4-FFF2-40B4-BE49-F238E27FC236}">
                <a16:creationId xmlns:a16="http://schemas.microsoft.com/office/drawing/2014/main" id="{F40C48A0-0C68-4F9B-8EDA-947285926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3905250"/>
            <a:ext cx="464820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CCEFE2"/>
                </a:solidFill>
              </a:defRPr>
            </a:pPr>
            <a:r>
              <a:rPr sz="1650">
                <a:solidFill>
                  <a:srgbClr val="CCEFE2"/>
                </a:solidFill>
              </a:rPr>
              <a:t>5-8 high-risk journeys</a:t>
            </a:r>
          </a:p>
          <a:p xmlns:a="http://schemas.openxmlformats.org/drawingml/2006/main">
            <a:pPr>
              <a:defRPr sz="1650">
                <a:solidFill>
                  <a:srgbClr val="CCEFE2"/>
                </a:solidFill>
              </a:defRPr>
            </a:pPr>
            <a:r>
              <a:rPr sz="1650">
                <a:solidFill>
                  <a:srgbClr val="CCEFE2"/>
                </a:solidFill>
              </a:rPr>
              <a:t>Mobile + desktop confidence pass</a:t>
            </a:r>
          </a:p>
          <a:p xmlns:a="http://schemas.openxmlformats.org/drawingml/2006/main">
            <a:pPr>
              <a:defRPr sz="1650">
                <a:solidFill>
                  <a:srgbClr val="CCEFE2"/>
                </a:solidFill>
              </a:defRPr>
            </a:pPr>
            <a:r>
              <a:rPr sz="1650">
                <a:solidFill>
                  <a:srgbClr val="CCEFE2"/>
                </a:solidFill>
              </a:rPr>
              <a:t>Go / hold summary</a:t>
            </a:r>
          </a:p>
          <a:p xmlns:a="http://schemas.openxmlformats.org/drawingml/2006/main">
            <a:pPr>
              <a:defRPr sz="1650">
                <a:solidFill>
                  <a:srgbClr val="CCEFE2"/>
                </a:solidFill>
              </a:defRPr>
            </a:pPr>
            <a:r>
              <a:rPr sz="1650">
                <a:solidFill>
                  <a:srgbClr val="CCEFE2"/>
                </a:solidFill>
              </a:rPr>
              <a:t>One fix-verification round</a:t>
            </a:r>
          </a:p>
        </p:txBody>
      </p:sp>
      <p:sp>
        <p:nvSpPr>
          <p:cNvPr id="14" name="price-agency-partner">
            <a:extLst xmlns:a="http://schemas.openxmlformats.org/drawingml/2006/main">
              <a:ext uri="{FF2B5EF4-FFF2-40B4-BE49-F238E27FC236}">
                <a16:creationId xmlns:a16="http://schemas.microsoft.com/office/drawing/2014/main" id="{39A30164-6F97-4FF8-9E87-6450BC052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39600" y="2251710"/>
            <a:ext cx="5257800" cy="4953000"/>
          </a:xfrm>
          <a:prstGeom xmlns:a="http://schemas.openxmlformats.org/drawingml/2006/main" prst="roundRect">
            <a:avLst>
              <a:gd name="adj" fmla="val 1923"/>
            </a:avLst>
          </a:prstGeom>
          <a:solidFill xmlns:a="http://schemas.openxmlformats.org/drawingml/2006/main">
            <a:srgbClr val="FFFDF7"/>
          </a:solidFill>
        </p:spPr>
      </p:sp>
      <p:sp>
        <p:nvSpPr>
          <p:cNvPr id="15" name="price-name">
            <a:extLst xmlns:a="http://schemas.openxmlformats.org/drawingml/2006/main">
              <a:ext uri="{FF2B5EF4-FFF2-40B4-BE49-F238E27FC236}">
                <a16:creationId xmlns:a16="http://schemas.microsoft.com/office/drawing/2014/main" id="{21CA9956-C064-41F3-912F-06DEC2271E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2552700"/>
            <a:ext cx="464820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 b="1">
                <a:solidFill>
                  <a:srgbClr val="0A2925"/>
                </a:solidFill>
              </a:defRPr>
            </a:pPr>
            <a:r>
              <a:rPr sz="1875" b="1">
                <a:solidFill>
                  <a:srgbClr val="0A2925"/>
                </a:solidFill>
              </a:rPr>
              <a:t>Agency Partner</a:t>
            </a:r>
          </a:p>
        </p:txBody>
      </p:sp>
      <p:sp>
        <p:nvSpPr>
          <p:cNvPr id="16" name="price-value">
            <a:extLst xmlns:a="http://schemas.openxmlformats.org/drawingml/2006/main">
              <a:ext uri="{FF2B5EF4-FFF2-40B4-BE49-F238E27FC236}">
                <a16:creationId xmlns:a16="http://schemas.microsoft.com/office/drawing/2014/main" id="{D3F756CE-6615-4DD5-9B0C-E87AB6C0E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009900"/>
            <a:ext cx="46482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450" b="1">
                <a:solidFill>
                  <a:srgbClr val="B9543F"/>
                </a:solidFill>
              </a:defRPr>
            </a:pPr>
            <a:r>
              <a:rPr sz="3450" b="1">
                <a:solidFill>
                  <a:srgbClr val="B9543F"/>
                </a:solidFill>
              </a:rPr>
              <a:t>INR 15k+/mo</a:t>
            </a:r>
          </a:p>
        </p:txBody>
      </p:sp>
      <p:sp>
        <p:nvSpPr>
          <p:cNvPr id="17" name="price-rule">
            <a:extLst xmlns:a="http://schemas.openxmlformats.org/drawingml/2006/main">
              <a:ext uri="{FF2B5EF4-FFF2-40B4-BE49-F238E27FC236}">
                <a16:creationId xmlns:a16="http://schemas.microsoft.com/office/drawing/2014/main" id="{82BF59CE-7D39-4626-A5DF-CB0B49D0F7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714750"/>
            <a:ext cx="46482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5D9CF"/>
          </a:solidFill>
          <a:ln xmlns:a="http://schemas.openxmlformats.org/drawingml/2006/main" w="0">
            <a:solidFill>
              <a:srgbClr val="D5D9CF"/>
            </a:solidFill>
            <a:prstDash val="solid"/>
          </a:ln>
        </p:spPr>
      </p:sp>
      <p:sp>
        <p:nvSpPr>
          <p:cNvPr id="18" name="price-details">
            <a:extLst xmlns:a="http://schemas.openxmlformats.org/drawingml/2006/main">
              <a:ext uri="{FF2B5EF4-FFF2-40B4-BE49-F238E27FC236}">
                <a16:creationId xmlns:a16="http://schemas.microsoft.com/office/drawing/2014/main" id="{5A96950F-F563-4111-81B5-C568778F27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44400" y="3905250"/>
            <a:ext cx="4648200" cy="10096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Repeat audits for active projects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White-label report option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Priority turnaround</a:t>
            </a:r>
          </a:p>
          <a:p xmlns:a="http://schemas.openxmlformats.org/drawingml/2006/main">
            <a:pPr>
              <a:defRPr sz="1650">
                <a:solidFill>
                  <a:srgbClr val="56615D"/>
                </a:solidFill>
              </a:defRPr>
            </a:pPr>
            <a:r>
              <a:rPr sz="1650">
                <a:solidFill>
                  <a:srgbClr val="56615D"/>
                </a:solidFill>
              </a:rPr>
              <a:t>Lightweight QA checklist library</a:t>
            </a:r>
          </a:p>
        </p:txBody>
      </p:sp>
      <p:sp>
        <p:nvSpPr>
          <p:cNvPr id="19" name="footer">
            <a:extLst xmlns:a="http://schemas.openxmlformats.org/drawingml/2006/main">
              <a:ext uri="{FF2B5EF4-FFF2-40B4-BE49-F238E27FC236}">
                <a16:creationId xmlns:a16="http://schemas.microsoft.com/office/drawing/2014/main" id="{3E60551C-24D5-44B5-873B-9F437D4C3C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Early-client pricing is negotiable by scope. Final quote depends on access, number of flows, devices and retest needs.</a:t>
            </a:r>
          </a:p>
        </p:txBody>
      </p:sp>
    </p:spTree>
    <p:extLst>
      <p:ext uri="{BB962C8B-B14F-4D97-AF65-F5344CB8AC3E}">
        <p14:creationId xmlns:p14="http://schemas.microsoft.com/office/powerpoint/2010/main" val="1031052749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DE6CC4FE-B766-448F-B5FF-57361B7C6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3E8"/>
          </a:solidFill>
        </p:spPr>
      </p:sp>
      <p:sp>
        <p:nvSpPr>
          <p:cNvPr id="2" name="slide-title">
            <a:extLst xmlns:a="http://schemas.openxmlformats.org/drawingml/2006/main">
              <a:ext uri="{FF2B5EF4-FFF2-40B4-BE49-F238E27FC236}">
                <a16:creationId xmlns:a16="http://schemas.microsoft.com/office/drawing/2014/main" id="{0A238F46-1BCD-4361-B0AC-D92259374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723900"/>
            <a:ext cx="872490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4650" b="1">
                <a:solidFill>
                  <a:srgbClr val="07100E"/>
                </a:solidFill>
              </a:defRPr>
            </a:pPr>
            <a:r>
              <a:rPr sz="4650" b="1">
                <a:solidFill>
                  <a:srgbClr val="07100E"/>
                </a:solidFill>
              </a:rPr>
              <a:t>Best-fit clients are already shipping.</a:t>
            </a:r>
          </a:p>
        </p:txBody>
      </p:sp>
      <p:sp>
        <p:nvSpPr>
          <p:cNvPr id="3" name="slide-subtitle">
            <a:extLst xmlns:a="http://schemas.openxmlformats.org/drawingml/2006/main">
              <a:ext uri="{FF2B5EF4-FFF2-40B4-BE49-F238E27FC236}">
                <a16:creationId xmlns:a16="http://schemas.microsoft.com/office/drawing/2014/main" id="{41B89DF5-93A9-48EC-9569-24505D8B5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2343150"/>
            <a:ext cx="10306050" cy="285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75">
                <a:solidFill>
                  <a:srgbClr val="56615D"/>
                </a:solidFill>
              </a:defRPr>
            </a:pPr>
            <a:r>
              <a:rPr sz="1875">
                <a:solidFill>
                  <a:srgbClr val="56615D"/>
                </a:solidFill>
              </a:rPr>
              <a:t>BugAuraLabs works best when a team has real users, client delivery pressure or launch traffic coming soon.</a:t>
            </a:r>
          </a:p>
        </p:txBody>
      </p:sp>
      <p:sp>
        <p:nvSpPr>
          <p:cNvPr id="4" name="fit-head">
            <a:extLst xmlns:a="http://schemas.openxmlformats.org/drawingml/2006/main">
              <a:ext uri="{FF2B5EF4-FFF2-40B4-BE49-F238E27FC236}">
                <a16:creationId xmlns:a16="http://schemas.microsoft.com/office/drawing/2014/main" id="{8AE748E9-1ADD-4370-A72E-01639B403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305300"/>
            <a:ext cx="821055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D59B3B"/>
                </a:solidFill>
              </a:defRPr>
            </a:pPr>
            <a:r>
              <a:rPr sz="2550" b="1">
                <a:solidFill>
                  <a:srgbClr val="D59B3B"/>
                </a:solidFill>
              </a:rPr>
              <a:t>Ideal fit</a:t>
            </a:r>
          </a:p>
        </p:txBody>
      </p:sp>
      <p:sp>
        <p:nvSpPr>
          <p:cNvPr id="5" name="fit-list">
            <a:extLst xmlns:a="http://schemas.openxmlformats.org/drawingml/2006/main">
              <a:ext uri="{FF2B5EF4-FFF2-40B4-BE49-F238E27FC236}">
                <a16:creationId xmlns:a16="http://schemas.microsoft.com/office/drawing/2014/main" id="{A3F9BB97-3414-41E1-A364-776FE99063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933950"/>
            <a:ext cx="8210550" cy="2743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Small web/app agencies</a:t>
            </a:r>
          </a:p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Ecommerce builders</a:t>
            </a:r>
          </a:p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MVP studios</a:t>
            </a:r>
          </a:p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Founders preparing demos</a:t>
            </a:r>
          </a:p>
          <a:p xmlns:a="http://schemas.openxmlformats.org/drawingml/2006/main">
            <a:pPr>
              <a:defRPr sz="3600" b="1">
                <a:solidFill>
                  <a:srgbClr val="0A2925"/>
                </a:solidFill>
              </a:defRPr>
            </a:pPr>
            <a:r>
              <a:rPr sz="3600" b="1">
                <a:solidFill>
                  <a:srgbClr val="0A2925"/>
                </a:solidFill>
              </a:rPr>
              <a:t>Freelancers with client delivery risk</a:t>
            </a:r>
          </a:p>
        </p:txBody>
      </p:sp>
      <p:sp>
        <p:nvSpPr>
          <p:cNvPr id="6" name="not-fit-head">
            <a:extLst xmlns:a="http://schemas.openxmlformats.org/drawingml/2006/main">
              <a:ext uri="{FF2B5EF4-FFF2-40B4-BE49-F238E27FC236}">
                <a16:creationId xmlns:a16="http://schemas.microsoft.com/office/drawing/2014/main" id="{3AD70DF5-C45F-4995-A367-F50EA45C74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4972050"/>
            <a:ext cx="7429500" cy="4000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550" b="1">
                <a:solidFill>
                  <a:srgbClr val="B9543F"/>
                </a:solidFill>
              </a:defRPr>
            </a:pPr>
            <a:r>
              <a:rPr sz="2550" b="1">
                <a:solidFill>
                  <a:srgbClr val="B9543F"/>
                </a:solidFill>
              </a:rPr>
              <a:t>Not the fit</a:t>
            </a:r>
          </a:p>
        </p:txBody>
      </p:sp>
      <p:sp>
        <p:nvSpPr>
          <p:cNvPr id="7" name="not-fit-list">
            <a:extLst xmlns:a="http://schemas.openxmlformats.org/drawingml/2006/main">
              <a:ext uri="{FF2B5EF4-FFF2-40B4-BE49-F238E27FC236}">
                <a16:creationId xmlns:a16="http://schemas.microsoft.com/office/drawing/2014/main" id="{0319FF37-1371-46C3-A182-557C9D114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67900" y="5600700"/>
            <a:ext cx="7429500" cy="14287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>
                <a:solidFill>
                  <a:srgbClr val="56615D"/>
                </a:solidFill>
              </a:defRPr>
            </a:pPr>
            <a:r>
              <a:rPr sz="2325">
                <a:solidFill>
                  <a:srgbClr val="56615D"/>
                </a:solidFill>
              </a:rPr>
              <a:t>Huge enterprise QA replacements</a:t>
            </a:r>
          </a:p>
          <a:p xmlns:a="http://schemas.openxmlformats.org/drawingml/2006/main">
            <a:pPr>
              <a:defRPr sz="2325">
                <a:solidFill>
                  <a:srgbClr val="56615D"/>
                </a:solidFill>
              </a:defRPr>
            </a:pPr>
            <a:r>
              <a:rPr sz="2325">
                <a:solidFill>
                  <a:srgbClr val="56615D"/>
                </a:solidFill>
              </a:rPr>
              <a:t>Long automation builds first</a:t>
            </a:r>
          </a:p>
          <a:p xmlns:a="http://schemas.openxmlformats.org/drawingml/2006/main">
            <a:pPr>
              <a:defRPr sz="2325">
                <a:solidFill>
                  <a:srgbClr val="56615D"/>
                </a:solidFill>
              </a:defRPr>
            </a:pPr>
            <a:r>
              <a:rPr sz="2325">
                <a:solidFill>
                  <a:srgbClr val="56615D"/>
                </a:solidFill>
              </a:rPr>
              <a:t>Unscoped open-ended testing</a:t>
            </a:r>
          </a:p>
          <a:p xmlns:a="http://schemas.openxmlformats.org/drawingml/2006/main">
            <a:pPr>
              <a:defRPr sz="2325">
                <a:solidFill>
                  <a:srgbClr val="56615D"/>
                </a:solidFill>
              </a:defRPr>
            </a:pPr>
            <a:r>
              <a:rPr sz="2325">
                <a:solidFill>
                  <a:srgbClr val="56615D"/>
                </a:solidFill>
              </a:rPr>
              <a:t>Projects with no launch goal</a:t>
            </a:r>
          </a:p>
        </p:txBody>
      </p:sp>
      <p:sp>
        <p:nvSpPr>
          <p:cNvPr id="8" name="footer">
            <a:extLst xmlns:a="http://schemas.openxmlformats.org/drawingml/2006/main">
              <a:ext uri="{FF2B5EF4-FFF2-40B4-BE49-F238E27FC236}">
                <a16:creationId xmlns:a16="http://schemas.microsoft.com/office/drawing/2014/main" id="{4501BD27-4ADE-4867-BA76-C8BEE48FD7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9353550"/>
            <a:ext cx="1630680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425">
                <a:solidFill>
                  <a:srgbClr val="56615D"/>
                </a:solidFill>
              </a:defRPr>
            </a:pPr>
            <a:r>
              <a:rPr sz="1425">
                <a:solidFill>
                  <a:srgbClr val="56615D"/>
                </a:solidFill>
              </a:rPr>
              <a:t>Positioning: an external release-confidence layer, not a generic full-time QA department.</a:t>
            </a:r>
          </a:p>
        </p:txBody>
      </p:sp>
    </p:spTree>
    <p:extLst>
      <p:ext uri="{BB962C8B-B14F-4D97-AF65-F5344CB8AC3E}">
        <p14:creationId xmlns:p14="http://schemas.microsoft.com/office/powerpoint/2010/main" val="561733390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background">
            <a:extLst xmlns:a="http://schemas.openxmlformats.org/drawingml/2006/main">
              <a:ext uri="{FF2B5EF4-FFF2-40B4-BE49-F238E27FC236}">
                <a16:creationId xmlns:a16="http://schemas.microsoft.com/office/drawing/2014/main" id="{C56390EF-435E-4D8A-BC26-2892EA8ED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2925"/>
          </a:solidFill>
        </p:spPr>
      </p:sp>
      <p:sp>
        <p:nvSpPr>
          <p:cNvPr id="2" name="close-bg">
            <a:extLst xmlns:a="http://schemas.openxmlformats.org/drawingml/2006/main">
              <a:ext uri="{FF2B5EF4-FFF2-40B4-BE49-F238E27FC236}">
                <a16:creationId xmlns:a16="http://schemas.microsoft.com/office/drawing/2014/main" id="{7B6D4F96-801F-47CC-A97A-DD7BFFC71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2925"/>
          </a:solidFill>
        </p:spPr>
      </p:sp>
      <p:sp>
        <p:nvSpPr>
          <p:cNvPr id="3" name="close-title">
            <a:extLst xmlns:a="http://schemas.openxmlformats.org/drawingml/2006/main">
              <a:ext uri="{FF2B5EF4-FFF2-40B4-BE49-F238E27FC236}">
                <a16:creationId xmlns:a16="http://schemas.microsoft.com/office/drawing/2014/main" id="{3E3AC704-B06A-45E9-B889-C8BD38772C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81350"/>
            <a:ext cx="7086600" cy="1200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7800" b="1">
                <a:solidFill>
                  <a:srgbClr val="FFFFFF"/>
                </a:solidFill>
              </a:defRPr>
            </a:pPr>
            <a:r>
              <a:rPr sz="7800" b="1">
                <a:solidFill>
                  <a:srgbClr val="FFFFFF"/>
                </a:solidFill>
              </a:rPr>
              <a:t>Pilot one project.</a:t>
            </a:r>
          </a:p>
        </p:txBody>
      </p:sp>
      <p:sp>
        <p:nvSpPr>
          <p:cNvPr id="4" name="close-copy">
            <a:extLst xmlns:a="http://schemas.openxmlformats.org/drawingml/2006/main">
              <a:ext uri="{FF2B5EF4-FFF2-40B4-BE49-F238E27FC236}">
                <a16:creationId xmlns:a16="http://schemas.microsoft.com/office/drawing/2014/main" id="{9252F99C-D454-4784-961E-155440E3C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667250"/>
            <a:ext cx="9772650" cy="7239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325">
                <a:solidFill>
                  <a:srgbClr val="CCEFE2"/>
                </a:solidFill>
              </a:defRPr>
            </a:pPr>
            <a:r>
              <a:rPr sz="2325">
                <a:solidFill>
                  <a:srgbClr val="CCEFE2"/>
                </a:solidFill>
              </a:rPr>
              <a:t>Send one live or staging build. BugAuraLabs will inspect the trust flows, return the evidence, and show exactly what deserves attention before launch.</a:t>
            </a:r>
          </a:p>
        </p:txBody>
      </p:sp>
      <p:sp>
        <p:nvSpPr>
          <p:cNvPr id="5" name="chip-scope-in-15-minutes">
            <a:extLst xmlns:a="http://schemas.openxmlformats.org/drawingml/2006/main">
              <a:ext uri="{FF2B5EF4-FFF2-40B4-BE49-F238E27FC236}">
                <a16:creationId xmlns:a16="http://schemas.microsoft.com/office/drawing/2014/main" id="{C77FDCA5-23D8-4AD3-AF28-782D42BAF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652135"/>
            <a:ext cx="1925288" cy="6286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59B3B"/>
          </a:solidFill>
        </p:spPr>
      </p:sp>
      <p:sp>
        <p:nvSpPr>
          <p:cNvPr id="6" name="chip-text">
            <a:extLst xmlns:a="http://schemas.openxmlformats.org/drawingml/2006/main">
              <a:ext uri="{FF2B5EF4-FFF2-40B4-BE49-F238E27FC236}">
                <a16:creationId xmlns:a16="http://schemas.microsoft.com/office/drawing/2014/main" id="{75F74C3C-975B-42EC-88A6-4D2B10D2D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38250" y="5734050"/>
            <a:ext cx="15811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07100E"/>
                </a:solidFill>
              </a:defRPr>
            </a:pPr>
            <a:r>
              <a:rPr sz="1500" b="1">
                <a:solidFill>
                  <a:srgbClr val="07100E"/>
                </a:solidFill>
              </a:rPr>
              <a:t>Scope in 15 minutes</a:t>
            </a:r>
          </a:p>
        </p:txBody>
      </p:sp>
      <p:sp>
        <p:nvSpPr>
          <p:cNvPr id="7" name="chip-report-in-48-hours">
            <a:extLst xmlns:a="http://schemas.openxmlformats.org/drawingml/2006/main">
              <a:ext uri="{FF2B5EF4-FFF2-40B4-BE49-F238E27FC236}">
                <a16:creationId xmlns:a16="http://schemas.microsoft.com/office/drawing/2014/main" id="{9EBCFE64-1489-489B-8C04-23C06EFA60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44488" y="5652135"/>
            <a:ext cx="1800987" cy="6286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73B35"/>
          </a:solidFill>
        </p:spPr>
      </p:sp>
      <p:sp>
        <p:nvSpPr>
          <p:cNvPr id="8" name="chip-text">
            <a:extLst xmlns:a="http://schemas.openxmlformats.org/drawingml/2006/main">
              <a:ext uri="{FF2B5EF4-FFF2-40B4-BE49-F238E27FC236}">
                <a16:creationId xmlns:a16="http://schemas.microsoft.com/office/drawing/2014/main" id="{FD6A3127-59BA-42BB-8E67-F228BFBC9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5734050"/>
            <a:ext cx="1466850" cy="457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CCEFE2"/>
                </a:solidFill>
              </a:defRPr>
            </a:pPr>
            <a:r>
              <a:rPr sz="1500" b="1">
                <a:solidFill>
                  <a:srgbClr val="CCEFE2"/>
                </a:solidFill>
              </a:rPr>
              <a:t>Report in 48 hours</a:t>
            </a:r>
          </a:p>
        </p:txBody>
      </p:sp>
      <p:sp>
        <p:nvSpPr>
          <p:cNvPr id="9" name="chip-fix-priority-included">
            <a:extLst xmlns:a="http://schemas.openxmlformats.org/drawingml/2006/main">
              <a:ext uri="{FF2B5EF4-FFF2-40B4-BE49-F238E27FC236}">
                <a16:creationId xmlns:a16="http://schemas.microsoft.com/office/drawing/2014/main" id="{51D0E541-5BAA-4052-8265-1D67E1884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97875" y="5652135"/>
            <a:ext cx="1918621" cy="4000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73B35"/>
          </a:solidFill>
        </p:spPr>
      </p:sp>
      <p:sp>
        <p:nvSpPr>
          <p:cNvPr id="10" name="chip-text">
            <a:extLst xmlns:a="http://schemas.openxmlformats.org/drawingml/2006/main">
              <a:ext uri="{FF2B5EF4-FFF2-40B4-BE49-F238E27FC236}">
                <a16:creationId xmlns:a16="http://schemas.microsoft.com/office/drawing/2014/main" id="{0A942489-AB0A-4B35-A6E7-D42764782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5734050"/>
            <a:ext cx="1581150" cy="2286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CCEFE2"/>
                </a:solidFill>
              </a:defRPr>
            </a:pPr>
            <a:r>
              <a:rPr sz="1500" b="1">
                <a:solidFill>
                  <a:srgbClr val="CCEFE2"/>
                </a:solidFill>
              </a:rPr>
              <a:t>Fix priority included</a:t>
            </a:r>
          </a:p>
        </p:txBody>
      </p:sp>
      <p:sp>
        <p:nvSpPr>
          <p:cNvPr id="11" name="close-brand">
            <a:extLst xmlns:a="http://schemas.openxmlformats.org/drawingml/2006/main">
              <a:ext uri="{FF2B5EF4-FFF2-40B4-BE49-F238E27FC236}">
                <a16:creationId xmlns:a16="http://schemas.microsoft.com/office/drawing/2014/main" id="{92BC0817-1449-4E8C-9A03-9091B1DCC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8610600"/>
            <a:ext cx="1847850" cy="838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BugAuraLabs</a:t>
            </a:r>
          </a:p>
        </p:txBody>
      </p:sp>
      <p:sp>
        <p:nvSpPr>
          <p:cNvPr id="12" name="close-contact">
            <a:extLst xmlns:a="http://schemas.openxmlformats.org/drawingml/2006/main">
              <a:ext uri="{FF2B5EF4-FFF2-40B4-BE49-F238E27FC236}">
                <a16:creationId xmlns:a16="http://schemas.microsoft.com/office/drawing/2014/main" id="{A31726DD-F940-431D-956D-5D4A8F38F2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49200" y="8915400"/>
            <a:ext cx="4572000" cy="533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lIns="0" tIns="0" rIns="0" bIns="0"/>
          <a:lstStyle xmlns:a="http://schemas.openxmlformats.org/drawingml/2006/main"/>
          <a:p xmlns:a="http://schemas.openxmlformats.org/drawingml/2006/main">
            <a:pPr>
              <a:defRPr sz="1800" b="1">
                <a:solidFill>
                  <a:srgbClr val="D59B3B"/>
                </a:solidFill>
              </a:defRPr>
            </a:pPr>
            <a:r>
              <a:rPr sz="1800" b="1">
                <a:solidFill>
                  <a:srgbClr val="D59B3B"/>
                </a:solidFill>
              </a:rPr>
              <a:t>jaswanth.mk63@gmail.com  |  +91 63743 76247</a:t>
            </a:r>
          </a:p>
        </p:txBody>
      </p:sp>
      <p:sp>
        <p:nvSpPr>
          <p:cNvPr id="13" name="close-spine">
            <a:extLst xmlns:a="http://schemas.openxmlformats.org/drawingml/2006/main">
              <a:ext uri="{FF2B5EF4-FFF2-40B4-BE49-F238E27FC236}">
                <a16:creationId xmlns:a16="http://schemas.microsoft.com/office/drawing/2014/main" id="{9907FBA3-DFD8-498D-B0C9-5FDC77C62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14300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59B3B"/>
          </a:solidFill>
        </p:spPr>
      </p:sp>
    </p:spTree>
    <p:extLst>
      <p:ext uri="{BB962C8B-B14F-4D97-AF65-F5344CB8AC3E}">
        <p14:creationId xmlns:p14="http://schemas.microsoft.com/office/powerpoint/2010/main" val="13710416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2026-05-05T01:32:38.7890000Z</dcterms:created>
  <dcterms:modified xsi:type="dcterms:W3CDTF">2026-05-05T01:32:38.7890000Z</dcterms:modified>
</coreProperties>
</file>